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83" r:id="rId4"/>
    <p:sldId id="285" r:id="rId5"/>
    <p:sldId id="282" r:id="rId6"/>
    <p:sldId id="28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0" y="6477005"/>
            <a:ext cx="2999317" cy="2889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5370" y="6477000"/>
            <a:ext cx="9046633" cy="2809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79509" y="2132856"/>
            <a:ext cx="8636000" cy="1828800"/>
          </a:xfrm>
        </p:spPr>
        <p:txBody>
          <a:bodyPr anchor="b"/>
          <a:lstStyle>
            <a:lvl1pPr>
              <a:defRPr cap="none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87488" y="4437112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0" name="Picture 1" descr="E:\2013Qi\2012教育部奖 杰青申请 安徽省科技进步奖\申请资料\答辩PPT\ustc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59" y="142851"/>
            <a:ext cx="1714512" cy="1279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8279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4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3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5"/>
            <a:ext cx="2743200" cy="5516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5"/>
            <a:ext cx="29464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4" y="6248405"/>
            <a:ext cx="7431617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21"/>
            <a:ext cx="533400" cy="32596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5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14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4864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5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32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295400"/>
            <a:ext cx="111760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3924300"/>
            <a:ext cx="111760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20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83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2954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508000" y="3924300"/>
            <a:ext cx="111760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41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2954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39243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24300"/>
            <a:ext cx="54864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54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95400"/>
            <a:ext cx="111760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3924300"/>
            <a:ext cx="111760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99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36864" cy="612648"/>
          </a:xfrm>
        </p:spPr>
        <p:txBody>
          <a:bodyPr/>
          <a:lstStyle>
            <a:lvl1pPr>
              <a:defRPr sz="3200" b="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39349" y="1268760"/>
            <a:ext cx="11521280" cy="4968552"/>
          </a:xfrm>
        </p:spPr>
        <p:txBody>
          <a:bodyPr/>
          <a:lstStyle>
            <a:lvl1pPr>
              <a:defRPr baseline="0">
                <a:latin typeface="Palatino Linotype" pitchFamily="18" charset="0"/>
                <a:cs typeface="Calibri" pitchFamily="34" charset="0"/>
              </a:defRPr>
            </a:lvl1pPr>
            <a:lvl2pPr>
              <a:defRPr baseline="0">
                <a:latin typeface="Palatino Linotype" pitchFamily="18" charset="0"/>
                <a:cs typeface="Calibri" pitchFamily="34" charset="0"/>
              </a:defRPr>
            </a:lvl2pPr>
            <a:lvl3pPr>
              <a:defRPr baseline="0">
                <a:latin typeface="Palatino Linotype" pitchFamily="18" charset="0"/>
                <a:cs typeface="Calibri" pitchFamily="34" charset="0"/>
              </a:defRPr>
            </a:lvl3pPr>
            <a:lvl4pPr>
              <a:defRPr baseline="0">
                <a:latin typeface="Palatino Linotype" pitchFamily="18" charset="0"/>
                <a:cs typeface="Calibri" pitchFamily="34" charset="0"/>
              </a:defRPr>
            </a:lvl4pPr>
            <a:lvl5pPr>
              <a:defRPr baseline="0">
                <a:latin typeface="Palatino Linotype" pitchFamily="18" charset="0"/>
                <a:cs typeface="Calibri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anchor="b" anchorCtr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623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11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7" y="228600"/>
            <a:ext cx="8434916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295400"/>
            <a:ext cx="11176000" cy="5105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0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3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8128000" y="6248405"/>
            <a:ext cx="3556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5"/>
            <a:ext cx="17272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12804" y="6248405"/>
            <a:ext cx="7228417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9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128000" y="6248405"/>
            <a:ext cx="3556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1271593"/>
            <a:ext cx="7112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812804" y="6248405"/>
            <a:ext cx="7228417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23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8128000" y="6248405"/>
            <a:ext cx="3556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93"/>
            <a:ext cx="7112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12804" y="6248405"/>
            <a:ext cx="7228417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97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9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28000" y="6248405"/>
            <a:ext cx="3556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4" y="6248405"/>
            <a:ext cx="7228417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7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06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5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697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930403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5"/>
            <a:ext cx="3556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5"/>
            <a:ext cx="1930400" cy="663575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5"/>
            <a:ext cx="6096000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9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302687" y="228600"/>
            <a:ext cx="843491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508000" y="1295400"/>
            <a:ext cx="11176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400805"/>
            <a:ext cx="3556000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fld id="{5736266F-A7E6-4DBB-848D-016AD00C13DB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08004" y="6400805"/>
            <a:ext cx="7228417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990600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91440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3"/>
            <a:ext cx="711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Tw Cen MT" pitchFamily="34" charset="0"/>
                <a:ea typeface="宋体" pitchFamily="2" charset="-122"/>
              </a:defRPr>
            </a:lvl1pPr>
          </a:lstStyle>
          <a:p>
            <a:fld id="{1593E8DA-FE67-414B-BF91-9CBA0455B12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Picture 1" descr="E:\2013Qi\2012教育部奖 杰青申请 安徽省科技进步奖\申请资料\答辩PPT\ustclogo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0953785" y="-24"/>
            <a:ext cx="1176435" cy="878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992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Palatino Linotype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0" indent="-319080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8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639747" indent="-273044" algn="l" rtl="0" eaLnBrk="1" fontAlgn="base" hangingPunct="1">
        <a:spcBef>
          <a:spcPts val="551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2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914377" indent="-228594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371566" indent="-228594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828754" indent="-228594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16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2103067" indent="-228594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228594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94" indent="-228594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07" indent="-228594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nat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79650" y="990600"/>
            <a:ext cx="79248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endParaRPr kumimoji="0" lang="en-US" altLang="zh-CN" sz="4800" dirty="0">
              <a:solidFill>
                <a:prstClr val="black"/>
              </a:solidFill>
              <a:latin typeface="Arial Black" panose="020B0A04020102020204" pitchFamily="34" charset="0"/>
              <a:ea typeface="隶书" panose="020105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kumimoji="0" lang="zh-CN" altLang="en-US" sz="4800" dirty="0">
                <a:solidFill>
                  <a:prstClr val="black"/>
                </a:solidFill>
                <a:latin typeface="Arial Black" panose="020B0A04020102020204" pitchFamily="34" charset="0"/>
                <a:ea typeface="隶书" panose="02010509060101010101" pitchFamily="49" charset="-122"/>
              </a:rPr>
              <a:t>数据分析及实践</a:t>
            </a:r>
            <a:endParaRPr kumimoji="0" lang="zh-CN" altLang="en-US" sz="4800" dirty="0">
              <a:solidFill>
                <a:prstClr val="black"/>
              </a:solidFill>
              <a:latin typeface="宋体" panose="02010600030101010101" pitchFamily="2" charset="-122"/>
              <a:ea typeface="隶书" panose="020105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kumimoji="0"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Analysis and Practice of the Data</a:t>
            </a: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kumimoji="0"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实验二</a:t>
            </a:r>
            <a:endParaRPr kumimoji="0" lang="en-US" altLang="zh-CN" sz="44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071813" y="4243247"/>
            <a:ext cx="56880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kumimoji="1" sz="22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kumimoji="1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kumimoji="1"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刘 淇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zh-CN" sz="1800" b="1" dirty="0">
                <a:solidFill>
                  <a:srgbClr val="775F55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Email: </a:t>
            </a:r>
            <a:r>
              <a:rPr kumimoji="0" lang="en-US" altLang="zh-CN" sz="1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qiliuql@ustc.edu.cn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zh-CN" sz="1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1814" y="5064457"/>
            <a:ext cx="6054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课程主页：</a:t>
            </a:r>
          </a:p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http://staff.ustc.edu.cn/~qiliuql/AD202</a:t>
            </a:r>
            <a:r>
              <a:rPr lang="en-US" altLang="zh-CN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268823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DA239-B8B3-3F11-AF19-A5CDCEC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</a:t>
            </a:r>
            <a:r>
              <a:rPr lang="en-US" altLang="zh-CN" dirty="0"/>
              <a:t>Nature </a:t>
            </a:r>
            <a:r>
              <a:rPr lang="zh-CN" altLang="en-US" dirty="0"/>
              <a:t>论文信息获取与整理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61E37-B789-C7A1-19C0-2B554EC42A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任务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概述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/>
            <a:r>
              <a:rPr lang="en-US" altLang="zh-CN" dirty="0"/>
              <a:t>《Nature》</a:t>
            </a:r>
            <a:r>
              <a:rPr lang="zh-CN" altLang="en-US" dirty="0"/>
              <a:t>是学术领域最负盛名的期刊之一，其正刊以及旗下诸多子刊是学术研究无法绕过的重要平台。现欲通过 </a:t>
            </a:r>
            <a:r>
              <a:rPr lang="en-US" altLang="zh-CN" dirty="0"/>
              <a:t>Nature</a:t>
            </a:r>
            <a:r>
              <a:rPr lang="zh-CN" altLang="en-US" dirty="0"/>
              <a:t>平台的搜索功能获取一些论文信息，请你编写 </a:t>
            </a:r>
            <a:r>
              <a:rPr lang="en-US" altLang="zh-CN" dirty="0"/>
              <a:t>Python </a:t>
            </a:r>
            <a:r>
              <a:rPr lang="zh-CN" altLang="en-US" dirty="0"/>
              <a:t>代码，完成包含数据爬取、处理与存储的一系列实验任务。</a:t>
            </a:r>
            <a:endParaRPr lang="en-US" altLang="zh-CN" dirty="0"/>
          </a:p>
          <a:p>
            <a:pPr lvl="1"/>
            <a:r>
              <a:rPr lang="zh-CN" altLang="en-US" dirty="0"/>
              <a:t>主页链接：</a:t>
            </a:r>
            <a:r>
              <a:rPr lang="fr-FR" altLang="zh-CN" dirty="0">
                <a:hlinkClick r:id="rId2"/>
              </a:rPr>
              <a:t>https://www.nature.com/</a:t>
            </a:r>
            <a:endParaRPr lang="fr-FR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77FD7C-59DD-4C6C-8DC7-76C4A367C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4" y="3254285"/>
            <a:ext cx="4606872" cy="35938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155C75-2269-42DE-9822-090FFA446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26"/>
          <a:stretch/>
        </p:blipFill>
        <p:spPr>
          <a:xfrm>
            <a:off x="6203197" y="3144648"/>
            <a:ext cx="4719233" cy="37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0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DA239-B8B3-3F11-AF19-A5CDCEC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</a:t>
            </a:r>
            <a:r>
              <a:rPr lang="en-US" altLang="zh-CN" dirty="0"/>
              <a:t> Nature </a:t>
            </a:r>
            <a:r>
              <a:rPr lang="zh-CN" altLang="en-US" dirty="0"/>
              <a:t>论文信息获取与整理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61E37-B789-C7A1-19C0-2B554EC42A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8231" y="1268760"/>
            <a:ext cx="11968566" cy="4968552"/>
          </a:xfrm>
        </p:spPr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任务流程概括（具体请查阅文档）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/>
            <a:r>
              <a:rPr lang="zh-CN" altLang="en-US" dirty="0"/>
              <a:t>爬取 </a:t>
            </a:r>
            <a:r>
              <a:rPr lang="en-US" altLang="zh-CN" dirty="0"/>
              <a:t>Nature</a:t>
            </a:r>
            <a:r>
              <a:rPr lang="zh-CN" altLang="en-US" dirty="0"/>
              <a:t>搜索</a:t>
            </a:r>
            <a:r>
              <a:rPr lang="en-US" altLang="zh-CN" dirty="0" err="1"/>
              <a:t>llm</a:t>
            </a:r>
            <a:r>
              <a:rPr lang="zh-CN" altLang="en-US" dirty="0"/>
              <a:t>相关内容整体页面内容，并按指定编码格式存储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Python </a:t>
            </a:r>
            <a:r>
              <a:rPr lang="zh-CN" altLang="en-US" dirty="0"/>
              <a:t>字符串的相关方法，提取页面中的关键信息（期刊名称、论文信息等）</a:t>
            </a:r>
            <a:endParaRPr lang="en-US" altLang="zh-CN" dirty="0"/>
          </a:p>
          <a:p>
            <a:pPr lvl="1"/>
            <a:r>
              <a:rPr lang="zh-CN" altLang="en-US" dirty="0"/>
              <a:t>对论文信息进行结构化组织与整理</a:t>
            </a:r>
            <a:endParaRPr lang="en-US" altLang="zh-CN" dirty="0"/>
          </a:p>
          <a:p>
            <a:pPr lvl="1"/>
            <a:r>
              <a:rPr lang="zh-CN" altLang="en-US" dirty="0"/>
              <a:t>跳转爬取论文主页的全部作者信息，并将结构化的论文信息对象存储为 </a:t>
            </a:r>
            <a:r>
              <a:rPr lang="en-US" altLang="zh-CN" dirty="0"/>
              <a:t>Json </a:t>
            </a:r>
            <a:r>
              <a:rPr lang="zh-CN" altLang="en-US" dirty="0"/>
              <a:t>格式文件</a:t>
            </a:r>
            <a:endParaRPr lang="en-US" altLang="zh-CN" dirty="0"/>
          </a:p>
          <a:p>
            <a:pPr lvl="1"/>
            <a:r>
              <a:rPr lang="zh-CN" altLang="en-US" dirty="0"/>
              <a:t>（选做）仿照上述步骤，跳转爬取论文所在</a:t>
            </a:r>
            <a:r>
              <a:rPr lang="en-US" altLang="zh-CN" dirty="0"/>
              <a:t>Volume</a:t>
            </a:r>
            <a:r>
              <a:rPr lang="zh-CN" altLang="en-US" dirty="0"/>
              <a:t>其他论文信息，并保存为 </a:t>
            </a:r>
            <a:r>
              <a:rPr lang="en-US" altLang="zh-CN" dirty="0"/>
              <a:t>Json </a:t>
            </a:r>
            <a:r>
              <a:rPr lang="zh-CN" altLang="en-US" dirty="0"/>
              <a:t>格式文件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306149-6F19-4E77-A677-815DBCFC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61"/>
          <a:stretch/>
        </p:blipFill>
        <p:spPr>
          <a:xfrm>
            <a:off x="304800" y="3904809"/>
            <a:ext cx="5596180" cy="23623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4C2A4F-B47E-43A0-9786-58FCF08DD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21"/>
          <a:stretch/>
        </p:blipFill>
        <p:spPr>
          <a:xfrm>
            <a:off x="6433285" y="4037300"/>
            <a:ext cx="4750147" cy="236234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8481B2C-5EA6-48A9-8E32-A927AE711847}"/>
              </a:ext>
            </a:extLst>
          </p:cNvPr>
          <p:cNvSpPr/>
          <p:nvPr/>
        </p:nvSpPr>
        <p:spPr>
          <a:xfrm>
            <a:off x="360336" y="4122549"/>
            <a:ext cx="4285281" cy="2114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F94BF5-85E1-41D8-805C-16922ED4F152}"/>
              </a:ext>
            </a:extLst>
          </p:cNvPr>
          <p:cNvSpPr txBox="1"/>
          <p:nvPr/>
        </p:nvSpPr>
        <p:spPr>
          <a:xfrm>
            <a:off x="511444" y="6399648"/>
            <a:ext cx="48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爬取论文信息：标题，简介，期刊名称等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29FD54-84D9-4BF6-B6B7-2A75C39158B1}"/>
              </a:ext>
            </a:extLst>
          </p:cNvPr>
          <p:cNvSpPr/>
          <p:nvPr/>
        </p:nvSpPr>
        <p:spPr>
          <a:xfrm>
            <a:off x="6470542" y="5536769"/>
            <a:ext cx="4436390" cy="32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44ABB8-F0AE-4F47-9C69-58C1E4E18B23}"/>
              </a:ext>
            </a:extLst>
          </p:cNvPr>
          <p:cNvSpPr txBox="1"/>
          <p:nvPr/>
        </p:nvSpPr>
        <p:spPr>
          <a:xfrm>
            <a:off x="6433285" y="6399648"/>
            <a:ext cx="48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爬取论文完整作者信息</a:t>
            </a:r>
          </a:p>
        </p:txBody>
      </p:sp>
    </p:spTree>
    <p:extLst>
      <p:ext uri="{BB962C8B-B14F-4D97-AF65-F5344CB8AC3E}">
        <p14:creationId xmlns:p14="http://schemas.microsoft.com/office/powerpoint/2010/main" val="38254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7C024-E50B-4FD7-B29B-F82AC95B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</a:t>
            </a:r>
            <a:r>
              <a:rPr lang="en-US" altLang="zh-CN" dirty="0"/>
              <a:t> Nature </a:t>
            </a:r>
            <a:r>
              <a:rPr lang="zh-CN" altLang="en-US" dirty="0"/>
              <a:t>论文信息获取与整理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67A85-F7E4-438B-A35B-BB57990C5C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参考样例和存储格式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82776-2305-484B-B655-EEFCB7DEEDC0}"/>
              </a:ext>
            </a:extLst>
          </p:cNvPr>
          <p:cNvSpPr txBox="1"/>
          <p:nvPr/>
        </p:nvSpPr>
        <p:spPr>
          <a:xfrm>
            <a:off x="1344478" y="5867980"/>
            <a:ext cx="317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关键词检索结果论文信息存储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2CA861-DD7F-435E-8233-3BBB9F37D6FC}"/>
              </a:ext>
            </a:extLst>
          </p:cNvPr>
          <p:cNvSpPr txBox="1"/>
          <p:nvPr/>
        </p:nvSpPr>
        <p:spPr>
          <a:xfrm>
            <a:off x="6156833" y="5867980"/>
            <a:ext cx="516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Volume</a:t>
            </a:r>
            <a:r>
              <a:rPr lang="zh-CN" altLang="en-US" dirty="0">
                <a:solidFill>
                  <a:srgbClr val="C00000"/>
                </a:solidFill>
              </a:rPr>
              <a:t>检索结果论文信息存储（选做）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A02C3E-23A4-4D15-934A-E955EDAB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1" y="1971995"/>
            <a:ext cx="5466159" cy="36926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6C5DA2-7483-42E9-BD23-561CAF38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351" y="1378008"/>
            <a:ext cx="3870605" cy="42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9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DA239-B8B3-3F11-AF19-A5CDCEC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</a:t>
            </a:r>
            <a:r>
              <a:rPr lang="en-US" altLang="zh-CN" dirty="0"/>
              <a:t> Nature </a:t>
            </a:r>
            <a:r>
              <a:rPr lang="zh-CN" altLang="en-US" dirty="0"/>
              <a:t>论文信息获取与整理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61E37-B789-C7A1-19C0-2B554EC42A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39349" y="1268760"/>
            <a:ext cx="11647851" cy="4968552"/>
          </a:xfrm>
        </p:spPr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实验涉及内容（文档中列举了相应的参考资料）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Anaconda / </a:t>
            </a:r>
            <a:r>
              <a:rPr lang="en-US" altLang="zh-CN" dirty="0" err="1"/>
              <a:t>Miniconda</a:t>
            </a:r>
            <a:r>
              <a:rPr lang="en-US" altLang="zh-CN" dirty="0"/>
              <a:t> </a:t>
            </a:r>
            <a:r>
              <a:rPr lang="zh-CN" altLang="en-US" dirty="0"/>
              <a:t>构建虚拟环境并安装所需包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Jupyter</a:t>
            </a:r>
            <a:r>
              <a:rPr lang="en-US" altLang="zh-CN" dirty="0"/>
              <a:t> Notebook </a:t>
            </a:r>
            <a:r>
              <a:rPr lang="zh-CN" altLang="en-US" dirty="0"/>
              <a:t>编写和执行代码（推荐使用 </a:t>
            </a:r>
            <a:r>
              <a:rPr lang="en-US" altLang="zh-CN" dirty="0" err="1"/>
              <a:t>VSCode</a:t>
            </a:r>
            <a:r>
              <a:rPr lang="en-US" altLang="zh-CN" dirty="0"/>
              <a:t> + </a:t>
            </a:r>
            <a:r>
              <a:rPr lang="en-US" altLang="zh-CN" dirty="0" err="1"/>
              <a:t>Jupyter</a:t>
            </a:r>
            <a:r>
              <a:rPr lang="en-US" altLang="zh-CN" dirty="0"/>
              <a:t> </a:t>
            </a:r>
            <a:r>
              <a:rPr lang="zh-CN" altLang="en-US" dirty="0"/>
              <a:t>插件组合方式）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字符串变量与列表、字典结构的相关方法与设计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urllib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requests</a:t>
            </a:r>
            <a:r>
              <a:rPr lang="zh-CN" altLang="en-US" dirty="0"/>
              <a:t>，</a:t>
            </a:r>
            <a:r>
              <a:rPr lang="en-US" altLang="zh-CN" dirty="0"/>
              <a:t>bs4</a:t>
            </a:r>
            <a:r>
              <a:rPr lang="zh-CN" altLang="en-US" dirty="0"/>
              <a:t>等包爬取网页内容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json </a:t>
            </a:r>
            <a:r>
              <a:rPr lang="zh-CN" altLang="en-US" dirty="0"/>
              <a:t>包进行对象（反）序列化与 </a:t>
            </a:r>
            <a:r>
              <a:rPr lang="en-US" altLang="zh-CN" dirty="0"/>
              <a:t>json </a:t>
            </a:r>
            <a:r>
              <a:rPr lang="zh-CN" altLang="en-US" dirty="0"/>
              <a:t>对象数据的读写</a:t>
            </a:r>
          </a:p>
        </p:txBody>
      </p:sp>
      <p:pic>
        <p:nvPicPr>
          <p:cNvPr id="1028" name="Picture 4" descr="Simple Jupyter code cell">
            <a:extLst>
              <a:ext uri="{FF2B5EF4-FFF2-40B4-BE49-F238E27FC236}">
                <a16:creationId xmlns:a16="http://schemas.microsoft.com/office/drawing/2014/main" id="{4EC8C6F3-F781-46AC-B3C4-826210B6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68" y="4228715"/>
            <a:ext cx="4700278" cy="19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1EC5BD-E242-482C-95DF-633678F6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8" y="4099444"/>
            <a:ext cx="6421781" cy="21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</a:t>
            </a:r>
            <a:r>
              <a:rPr lang="en-US" altLang="zh-CN" dirty="0"/>
              <a:t> Nature </a:t>
            </a:r>
            <a:r>
              <a:rPr lang="zh-CN" altLang="en-US" dirty="0"/>
              <a:t>论文信息获取与整理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实验说明</a:t>
            </a:r>
            <a:endParaRPr lang="en-US" altLang="zh-CN" dirty="0"/>
          </a:p>
          <a:p>
            <a:pPr lvl="1"/>
            <a:r>
              <a:rPr lang="zh-CN" altLang="en-US" dirty="0"/>
              <a:t>请阅读文档文件 </a:t>
            </a:r>
            <a:r>
              <a:rPr lang="en-US" altLang="zh-CN" dirty="0"/>
              <a:t>exp2.pdf</a:t>
            </a:r>
            <a:r>
              <a:rPr lang="zh-CN" altLang="en-US" dirty="0"/>
              <a:t>，按要求完成实验，将代码文件命名为 </a:t>
            </a:r>
            <a:r>
              <a:rPr lang="en-US" altLang="zh-CN" dirty="0" err="1"/>
              <a:t>run.ipynb</a:t>
            </a:r>
            <a:r>
              <a:rPr lang="zh-CN" altLang="en-US" dirty="0"/>
              <a:t>，实验报告命名为</a:t>
            </a:r>
            <a:r>
              <a:rPr lang="en-US" altLang="zh-CN" dirty="0"/>
              <a:t>report.pdf</a:t>
            </a:r>
            <a:r>
              <a:rPr lang="zh-CN" altLang="en-US" dirty="0"/>
              <a:t>，将二者和生成的</a:t>
            </a:r>
            <a:r>
              <a:rPr lang="en-US" altLang="zh-CN" dirty="0"/>
              <a:t> json </a:t>
            </a:r>
            <a:r>
              <a:rPr lang="zh-CN" altLang="en-US" dirty="0"/>
              <a:t>文件打包成一个压缩文件后发送到指定邮箱。</a:t>
            </a:r>
            <a:endParaRPr lang="en-US" altLang="zh-CN" dirty="0"/>
          </a:p>
          <a:p>
            <a:pPr lvl="1"/>
            <a:r>
              <a:rPr lang="zh-CN" altLang="en-US" dirty="0"/>
              <a:t>压缩文件命名格式：姓名</a:t>
            </a:r>
            <a:r>
              <a:rPr lang="en-US" altLang="zh-CN" dirty="0"/>
              <a:t>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实验二</a:t>
            </a:r>
            <a:r>
              <a:rPr lang="en-US" altLang="zh-CN" dirty="0"/>
              <a:t>.zip</a:t>
            </a:r>
          </a:p>
          <a:p>
            <a:pPr lvl="1"/>
            <a:r>
              <a:rPr lang="zh-CN" altLang="en-US" dirty="0"/>
              <a:t>邮件标题：姓名</a:t>
            </a:r>
            <a:r>
              <a:rPr lang="en-US" altLang="zh-CN" dirty="0"/>
              <a:t>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实验二</a:t>
            </a:r>
            <a:endParaRPr lang="en-US" altLang="zh-CN" dirty="0"/>
          </a:p>
          <a:p>
            <a:pPr lvl="1"/>
            <a:r>
              <a:rPr lang="zh-CN" altLang="en-US" dirty="0"/>
              <a:t>邮箱地址：</a:t>
            </a:r>
            <a:r>
              <a:rPr lang="en-US" altLang="zh-CN" dirty="0"/>
              <a:t>USTC_AD2025@163.com</a:t>
            </a:r>
          </a:p>
          <a:p>
            <a:pPr lvl="1"/>
            <a:r>
              <a:rPr lang="zh-CN" altLang="en-US" dirty="0"/>
              <a:t>截止日期：</a:t>
            </a:r>
            <a:r>
              <a:rPr lang="en-US" altLang="zh-CN" dirty="0">
                <a:solidFill>
                  <a:srgbClr val="FF0000"/>
                </a:solidFill>
              </a:rPr>
              <a:t>2025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月</a:t>
            </a:r>
            <a:r>
              <a:rPr lang="en-US" altLang="zh-CN" dirty="0">
                <a:solidFill>
                  <a:srgbClr val="FF0000"/>
                </a:solidFill>
              </a:rPr>
              <a:t>27</a:t>
            </a:r>
            <a:r>
              <a:rPr lang="zh-CN" altLang="en-US" dirty="0">
                <a:solidFill>
                  <a:srgbClr val="FF0000"/>
                </a:solidFill>
              </a:rPr>
              <a:t>日 </a:t>
            </a:r>
            <a:r>
              <a:rPr lang="en-US" altLang="zh-CN" dirty="0">
                <a:solidFill>
                  <a:srgbClr val="FF0000"/>
                </a:solidFill>
              </a:rPr>
              <a:t>23:59</a:t>
            </a:r>
          </a:p>
          <a:p>
            <a:r>
              <a:rPr lang="zh-CN" altLang="en-US" dirty="0"/>
              <a:t>评分标准</a:t>
            </a:r>
            <a:endParaRPr lang="en-US" altLang="zh-CN" dirty="0"/>
          </a:p>
          <a:p>
            <a:pPr lvl="1"/>
            <a:r>
              <a:rPr lang="zh-CN" altLang="en-US" dirty="0"/>
              <a:t>代码是否按照文档说明完成了各任务要求，是否简洁美观，是否可运行复现</a:t>
            </a:r>
            <a:endParaRPr lang="en-US" altLang="zh-CN" dirty="0"/>
          </a:p>
          <a:p>
            <a:pPr lvl="1"/>
            <a:r>
              <a:rPr lang="zh-CN" altLang="en-US" dirty="0"/>
              <a:t>实验报告是否涵盖了所有要求内容，格式是否规范，步骤是否清晰，结论是否合理</a:t>
            </a:r>
            <a:endParaRPr lang="en-US" altLang="zh-CN" dirty="0"/>
          </a:p>
          <a:p>
            <a:pPr lvl="1"/>
            <a:r>
              <a:rPr lang="zh-CN" altLang="en-US" dirty="0"/>
              <a:t>提交是否在截止日期之前完成，并符合提交规范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239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07009C1F-FF92-499B-9684-0614CC28C48C}" vid="{65A0FBB8-2A07-4826-9637-79BABD7E9438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ppt_temp</Template>
  <TotalTime>527</TotalTime>
  <Words>531</Words>
  <Application>Microsoft Office PowerPoint</Application>
  <PresentationFormat>宽屏</PresentationFormat>
  <Paragraphs>43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-apple-system</vt:lpstr>
      <vt:lpstr>华文新魏</vt:lpstr>
      <vt:lpstr>宋体</vt:lpstr>
      <vt:lpstr>Arial Black</vt:lpstr>
      <vt:lpstr>Palatino Linotype</vt:lpstr>
      <vt:lpstr>Times New Roman</vt:lpstr>
      <vt:lpstr>Tw Cen MT</vt:lpstr>
      <vt:lpstr>Wingdings</vt:lpstr>
      <vt:lpstr>中性</vt:lpstr>
      <vt:lpstr>PowerPoint 演示文稿</vt:lpstr>
      <vt:lpstr>实验二：Nature 论文信息获取与整理</vt:lpstr>
      <vt:lpstr>实验二： Nature 论文信息获取与整理</vt:lpstr>
      <vt:lpstr>实验二： Nature 论文信息获取与整理</vt:lpstr>
      <vt:lpstr>实验二： Nature 论文信息获取与整理</vt:lpstr>
      <vt:lpstr>实验二： Nature 论文信息获取与整理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karin</dc:creator>
  <cp:lastModifiedBy>ustc</cp:lastModifiedBy>
  <cp:revision>46</cp:revision>
  <dcterms:created xsi:type="dcterms:W3CDTF">2023-03-14T07:51:52Z</dcterms:created>
  <dcterms:modified xsi:type="dcterms:W3CDTF">2025-03-05T06:54:59Z</dcterms:modified>
</cp:coreProperties>
</file>